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7" r:id="rId2"/>
    <p:sldId id="256" r:id="rId3"/>
    <p:sldId id="258" r:id="rId4"/>
    <p:sldId id="259"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0"/>
    <p:restoredTop sz="94579"/>
  </p:normalViewPr>
  <p:slideViewPr>
    <p:cSldViewPr snapToGrid="0" snapToObjects="1">
      <p:cViewPr varScale="1">
        <p:scale>
          <a:sx n="106" d="100"/>
          <a:sy n="106" d="100"/>
        </p:scale>
        <p:origin x="184"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4B2080-8937-4A46-8A48-ACE2796A2F14}" type="datetimeFigureOut">
              <a:rPr lang="nl-NL" smtClean="0"/>
              <a:t>13-06-19</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B5BA45-71A0-1F41-9ACA-45AEA0D8A85F}" type="slidenum">
              <a:rPr lang="nl-NL" smtClean="0"/>
              <a:t>‹nr.›</a:t>
            </a:fld>
            <a:endParaRPr lang="nl-NL"/>
          </a:p>
        </p:txBody>
      </p:sp>
    </p:spTree>
    <p:extLst>
      <p:ext uri="{BB962C8B-B14F-4D97-AF65-F5344CB8AC3E}">
        <p14:creationId xmlns:p14="http://schemas.microsoft.com/office/powerpoint/2010/main" val="1762589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F3C3B479-2CA1-7E4B-8E0B-F7BD6A48BD4D}" type="datetimeFigureOut">
              <a:rPr lang="nl-NL" smtClean="0"/>
              <a:t>13-06-19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41968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3C3B479-2CA1-7E4B-8E0B-F7BD6A48BD4D}" type="datetimeFigureOut">
              <a:rPr lang="nl-NL" smtClean="0"/>
              <a:t>13-06-19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587337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3C3B479-2CA1-7E4B-8E0B-F7BD6A48BD4D}" type="datetimeFigureOut">
              <a:rPr lang="nl-NL" smtClean="0"/>
              <a:t>13-06-19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541663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3C3B479-2CA1-7E4B-8E0B-F7BD6A48BD4D}" type="datetimeFigureOut">
              <a:rPr lang="nl-NL" smtClean="0"/>
              <a:t>13-06-19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2926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F3C3B479-2CA1-7E4B-8E0B-F7BD6A48BD4D}" type="datetimeFigureOut">
              <a:rPr lang="nl-NL" smtClean="0"/>
              <a:t>13-06-19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945196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F3C3B479-2CA1-7E4B-8E0B-F7BD6A48BD4D}" type="datetimeFigureOut">
              <a:rPr lang="nl-NL" smtClean="0"/>
              <a:t>13-06-19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775613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F3C3B479-2CA1-7E4B-8E0B-F7BD6A48BD4D}" type="datetimeFigureOut">
              <a:rPr lang="nl-NL" smtClean="0"/>
              <a:t>13-06-19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30978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F3C3B479-2CA1-7E4B-8E0B-F7BD6A48BD4D}" type="datetimeFigureOut">
              <a:rPr lang="nl-NL" smtClean="0"/>
              <a:t>13-06-19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927702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3C3B479-2CA1-7E4B-8E0B-F7BD6A48BD4D}" type="datetimeFigureOut">
              <a:rPr lang="nl-NL" smtClean="0"/>
              <a:t>13-06-19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962358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F3C3B479-2CA1-7E4B-8E0B-F7BD6A48BD4D}" type="datetimeFigureOut">
              <a:rPr lang="nl-NL" smtClean="0"/>
              <a:t>13-06-19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30431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F3C3B479-2CA1-7E4B-8E0B-F7BD6A48BD4D}" type="datetimeFigureOut">
              <a:rPr lang="nl-NL" smtClean="0"/>
              <a:t>13-06-19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4C672F1-524A-E64A-A9A3-16E13B02DE2D}" type="slidenum">
              <a:rPr lang="nl-NL" smtClean="0"/>
              <a:t>‹nr.›</a:t>
            </a:fld>
            <a:endParaRPr lang="nl-NL"/>
          </a:p>
        </p:txBody>
      </p:sp>
    </p:spTree>
    <p:extLst>
      <p:ext uri="{BB962C8B-B14F-4D97-AF65-F5344CB8AC3E}">
        <p14:creationId xmlns:p14="http://schemas.microsoft.com/office/powerpoint/2010/main" val="14804148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3B479-2CA1-7E4B-8E0B-F7BD6A48BD4D}" type="datetimeFigureOut">
              <a:rPr lang="nl-NL" smtClean="0"/>
              <a:t>13-06-19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672F1-524A-E64A-A9A3-16E13B02DE2D}" type="slidenum">
              <a:rPr lang="nl-NL" smtClean="0"/>
              <a:t>‹nr.›</a:t>
            </a:fld>
            <a:endParaRPr lang="nl-NL"/>
          </a:p>
        </p:txBody>
      </p:sp>
    </p:spTree>
    <p:extLst>
      <p:ext uri="{BB962C8B-B14F-4D97-AF65-F5344CB8AC3E}">
        <p14:creationId xmlns:p14="http://schemas.microsoft.com/office/powerpoint/2010/main" val="840576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al 4"/>
          <p:cNvSpPr/>
          <p:nvPr/>
        </p:nvSpPr>
        <p:spPr>
          <a:xfrm>
            <a:off x="2095501" y="428626"/>
            <a:ext cx="7929563" cy="6215063"/>
          </a:xfrm>
          <a:prstGeom prst="ellipse">
            <a:avLst/>
          </a:prstGeom>
          <a:solidFill>
            <a:schemeClr val="bg1">
              <a:lumMod val="85000"/>
            </a:schemeClr>
          </a:solid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6" name="Ovaal 5"/>
          <p:cNvSpPr/>
          <p:nvPr/>
        </p:nvSpPr>
        <p:spPr>
          <a:xfrm>
            <a:off x="3238501" y="1285876"/>
            <a:ext cx="5857875" cy="4214813"/>
          </a:xfrm>
          <a:prstGeom prst="ellipse">
            <a:avLst/>
          </a:prstGeom>
          <a:solidFill>
            <a:schemeClr val="bg1">
              <a:lumMod val="75000"/>
            </a:schemeClr>
          </a:solid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7" name="Ovaal 6"/>
          <p:cNvSpPr/>
          <p:nvPr/>
        </p:nvSpPr>
        <p:spPr>
          <a:xfrm>
            <a:off x="3952875" y="2000251"/>
            <a:ext cx="4357688" cy="2786063"/>
          </a:xfrm>
          <a:prstGeom prst="ellipse">
            <a:avLst/>
          </a:prstGeom>
          <a:solidFill>
            <a:schemeClr val="accent1">
              <a:lumMod val="60000"/>
              <a:lumOff val="4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8" name="Ovaal 7"/>
          <p:cNvSpPr/>
          <p:nvPr/>
        </p:nvSpPr>
        <p:spPr>
          <a:xfrm>
            <a:off x="4452939" y="2500313"/>
            <a:ext cx="3286125" cy="1714500"/>
          </a:xfrm>
          <a:prstGeom prst="ellipse">
            <a:avLst/>
          </a:prstGeom>
          <a:solidFill>
            <a:schemeClr val="accent1"/>
          </a:solid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9" name="Ovaal 8"/>
          <p:cNvSpPr/>
          <p:nvPr/>
        </p:nvSpPr>
        <p:spPr>
          <a:xfrm>
            <a:off x="5024439" y="2928938"/>
            <a:ext cx="2071687" cy="785812"/>
          </a:xfrm>
          <a:prstGeom prst="ellipse">
            <a:avLst/>
          </a:prstGeom>
          <a:solidFill>
            <a:schemeClr val="tx2"/>
          </a:solid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28679" name="Tekstvak 9"/>
          <p:cNvSpPr txBox="1">
            <a:spLocks noChangeArrowheads="1"/>
          </p:cNvSpPr>
          <p:nvPr/>
        </p:nvSpPr>
        <p:spPr bwMode="auto">
          <a:xfrm>
            <a:off x="5238751" y="500063"/>
            <a:ext cx="2428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u="sng">
                <a:latin typeface="Calibri" charset="0"/>
              </a:rPr>
              <a:t>Het grauw</a:t>
            </a:r>
            <a:r>
              <a:rPr lang="nl-NL" altLang="x-none" sz="1800">
                <a:latin typeface="Calibri" charset="0"/>
              </a:rPr>
              <a:t>: armen, sjouwers, dagloners</a:t>
            </a:r>
          </a:p>
        </p:txBody>
      </p:sp>
      <p:sp>
        <p:nvSpPr>
          <p:cNvPr id="28680" name="Tekstvak 10"/>
          <p:cNvSpPr txBox="1">
            <a:spLocks noChangeArrowheads="1"/>
          </p:cNvSpPr>
          <p:nvPr/>
        </p:nvSpPr>
        <p:spPr bwMode="auto">
          <a:xfrm>
            <a:off x="5095876" y="1428750"/>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gn="ctr" eaLnBrk="1" hangingPunct="1">
              <a:spcBef>
                <a:spcPct val="0"/>
              </a:spcBef>
              <a:buFontTx/>
              <a:buNone/>
            </a:pPr>
            <a:r>
              <a:rPr lang="nl-NL" altLang="x-none" sz="1800" u="sng">
                <a:latin typeface="Calibri" charset="0"/>
              </a:rPr>
              <a:t>Arbeiders: </a:t>
            </a:r>
            <a:endParaRPr lang="nl-NL" altLang="x-none" sz="1800">
              <a:latin typeface="Calibri" charset="0"/>
            </a:endParaRPr>
          </a:p>
        </p:txBody>
      </p:sp>
      <p:sp>
        <p:nvSpPr>
          <p:cNvPr id="28681" name="Tekstvak 11"/>
          <p:cNvSpPr txBox="1">
            <a:spLocks noChangeArrowheads="1"/>
          </p:cNvSpPr>
          <p:nvPr/>
        </p:nvSpPr>
        <p:spPr bwMode="auto">
          <a:xfrm>
            <a:off x="5167314" y="2071689"/>
            <a:ext cx="2428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gn="ctr" eaLnBrk="1" hangingPunct="1">
              <a:spcBef>
                <a:spcPct val="0"/>
              </a:spcBef>
              <a:buFontTx/>
              <a:buNone/>
            </a:pPr>
            <a:r>
              <a:rPr lang="nl-NL" altLang="x-none" sz="1800" u="sng">
                <a:latin typeface="Calibri" charset="0"/>
              </a:rPr>
              <a:t>Kleine Burgerij</a:t>
            </a:r>
            <a:endParaRPr lang="nl-NL" altLang="x-none" sz="1800">
              <a:latin typeface="Calibri" charset="0"/>
            </a:endParaRPr>
          </a:p>
        </p:txBody>
      </p:sp>
      <p:sp>
        <p:nvSpPr>
          <p:cNvPr id="28682" name="Tekstvak 12"/>
          <p:cNvSpPr txBox="1">
            <a:spLocks noChangeArrowheads="1"/>
          </p:cNvSpPr>
          <p:nvPr/>
        </p:nvSpPr>
        <p:spPr bwMode="auto">
          <a:xfrm>
            <a:off x="5238751" y="2571750"/>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u="sng">
                <a:latin typeface="Calibri" charset="0"/>
              </a:rPr>
              <a:t>Gegoede Burgerij</a:t>
            </a:r>
            <a:endParaRPr lang="nl-NL" altLang="x-none" sz="1800">
              <a:latin typeface="Calibri" charset="0"/>
            </a:endParaRPr>
          </a:p>
        </p:txBody>
      </p:sp>
      <p:sp>
        <p:nvSpPr>
          <p:cNvPr id="28683" name="Tekstvak 13"/>
          <p:cNvSpPr txBox="1">
            <a:spLocks noChangeArrowheads="1"/>
          </p:cNvSpPr>
          <p:nvPr/>
        </p:nvSpPr>
        <p:spPr bwMode="auto">
          <a:xfrm>
            <a:off x="5310189" y="3071813"/>
            <a:ext cx="24288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u="sng">
                <a:solidFill>
                  <a:schemeClr val="bg1"/>
                </a:solidFill>
                <a:latin typeface="Calibri" charset="0"/>
              </a:rPr>
              <a:t>Regenten 2%</a:t>
            </a:r>
            <a:endParaRPr lang="nl-NL" altLang="x-none" sz="1800">
              <a:solidFill>
                <a:schemeClr val="bg1"/>
              </a:solidFill>
              <a:latin typeface="Calibri" charset="0"/>
            </a:endParaRPr>
          </a:p>
        </p:txBody>
      </p:sp>
      <p:sp>
        <p:nvSpPr>
          <p:cNvPr id="28684" name="Tekstvak 14"/>
          <p:cNvSpPr txBox="1">
            <a:spLocks noChangeArrowheads="1"/>
          </p:cNvSpPr>
          <p:nvPr/>
        </p:nvSpPr>
        <p:spPr bwMode="auto">
          <a:xfrm>
            <a:off x="6381751" y="3214689"/>
            <a:ext cx="5000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2%</a:t>
            </a:r>
          </a:p>
        </p:txBody>
      </p:sp>
      <p:sp>
        <p:nvSpPr>
          <p:cNvPr id="28685" name="Tekstvak 15"/>
          <p:cNvSpPr txBox="1">
            <a:spLocks noChangeArrowheads="1"/>
          </p:cNvSpPr>
          <p:nvPr/>
        </p:nvSpPr>
        <p:spPr bwMode="auto">
          <a:xfrm>
            <a:off x="7024688" y="2857500"/>
            <a:ext cx="500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8%</a:t>
            </a:r>
          </a:p>
        </p:txBody>
      </p:sp>
      <p:sp>
        <p:nvSpPr>
          <p:cNvPr id="28686" name="Tekstvak 16"/>
          <p:cNvSpPr txBox="1">
            <a:spLocks noChangeArrowheads="1"/>
          </p:cNvSpPr>
          <p:nvPr/>
        </p:nvSpPr>
        <p:spPr bwMode="auto">
          <a:xfrm>
            <a:off x="8524875" y="3286125"/>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30%</a:t>
            </a:r>
          </a:p>
        </p:txBody>
      </p:sp>
      <p:sp>
        <p:nvSpPr>
          <p:cNvPr id="28687" name="Tekstvak 17"/>
          <p:cNvSpPr txBox="1">
            <a:spLocks noChangeArrowheads="1"/>
          </p:cNvSpPr>
          <p:nvPr/>
        </p:nvSpPr>
        <p:spPr bwMode="auto">
          <a:xfrm>
            <a:off x="7810500" y="3286125"/>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25%</a:t>
            </a:r>
          </a:p>
        </p:txBody>
      </p:sp>
      <p:sp>
        <p:nvSpPr>
          <p:cNvPr id="28688" name="Tekstvak 18"/>
          <p:cNvSpPr txBox="1">
            <a:spLocks noChangeArrowheads="1"/>
          </p:cNvSpPr>
          <p:nvPr/>
        </p:nvSpPr>
        <p:spPr bwMode="auto">
          <a:xfrm>
            <a:off x="9525000" y="3714750"/>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35%</a:t>
            </a:r>
          </a:p>
        </p:txBody>
      </p:sp>
      <p:cxnSp>
        <p:nvCxnSpPr>
          <p:cNvPr id="21" name="Rechte verbindingslijn 20"/>
          <p:cNvCxnSpPr>
            <a:cxnSpLocks noChangeShapeType="1"/>
          </p:cNvCxnSpPr>
          <p:nvPr/>
        </p:nvCxnSpPr>
        <p:spPr bwMode="auto">
          <a:xfrm>
            <a:off x="1809750" y="3429000"/>
            <a:ext cx="4286250" cy="1588"/>
          </a:xfrm>
          <a:prstGeom prst="line">
            <a:avLst/>
          </a:prstGeom>
          <a:noFill/>
          <a:ln w="38100">
            <a:solidFill>
              <a:schemeClr val="tx1"/>
            </a:solidFill>
            <a:round/>
            <a:headEnd/>
            <a:tailEnd/>
          </a:ln>
          <a:effectLst>
            <a:outerShdw blurRad="40000" dist="23000" dir="5400000" rotWithShape="0">
              <a:srgbClr val="000000">
                <a:alpha val="34998"/>
              </a:srgbClr>
            </a:outerShdw>
          </a:effectLst>
          <a:extLst>
            <a:ext uri="{909E8E84-426E-40DD-AFC4-6F175D3DCCD1}">
              <a14:hiddenFill xmlns:a14="http://schemas.microsoft.com/office/drawing/2010/main">
                <a:noFill/>
              </a14:hiddenFill>
            </a:ext>
          </a:extLst>
        </p:spPr>
      </p:cxnSp>
      <p:cxnSp>
        <p:nvCxnSpPr>
          <p:cNvPr id="23" name="Rechte verbindingslijn 22"/>
          <p:cNvCxnSpPr>
            <a:cxnSpLocks noChangeShapeType="1"/>
          </p:cNvCxnSpPr>
          <p:nvPr/>
        </p:nvCxnSpPr>
        <p:spPr bwMode="auto">
          <a:xfrm rot="5400000">
            <a:off x="4560095" y="4964907"/>
            <a:ext cx="3071812" cy="3175"/>
          </a:xfrm>
          <a:prstGeom prst="line">
            <a:avLst/>
          </a:prstGeom>
          <a:noFill/>
          <a:ln w="38100">
            <a:solidFill>
              <a:schemeClr val="tx1"/>
            </a:solidFill>
            <a:round/>
            <a:headEnd/>
            <a:tailEnd/>
          </a:ln>
          <a:effectLst>
            <a:outerShdw blurRad="40000" dist="23000" dir="5400000" rotWithShape="0">
              <a:srgbClr val="000000">
                <a:alpha val="34998"/>
              </a:srgbClr>
            </a:outerShdw>
          </a:effectLst>
          <a:extLst>
            <a:ext uri="{909E8E84-426E-40DD-AFC4-6F175D3DCCD1}">
              <a14:hiddenFill xmlns:a14="http://schemas.microsoft.com/office/drawing/2010/main">
                <a:noFill/>
              </a14:hiddenFill>
            </a:ext>
          </a:extLst>
        </p:spPr>
      </p:cxnSp>
      <p:sp>
        <p:nvSpPr>
          <p:cNvPr id="28691" name="Tekstvak 27"/>
          <p:cNvSpPr txBox="1">
            <a:spLocks noChangeArrowheads="1"/>
          </p:cNvSpPr>
          <p:nvPr/>
        </p:nvSpPr>
        <p:spPr bwMode="auto">
          <a:xfrm>
            <a:off x="2024063" y="3571875"/>
            <a:ext cx="4000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gn="ctr" eaLnBrk="1" hangingPunct="1">
              <a:spcBef>
                <a:spcPct val="0"/>
              </a:spcBef>
              <a:buFontTx/>
              <a:buNone/>
            </a:pPr>
            <a:r>
              <a:rPr lang="nl-NL" altLang="x-none">
                <a:latin typeface="Calibri" charset="0"/>
              </a:rPr>
              <a:t>vreemdelingen</a:t>
            </a:r>
          </a:p>
        </p:txBody>
      </p:sp>
      <p:cxnSp>
        <p:nvCxnSpPr>
          <p:cNvPr id="30" name="Rechte verbindingslijn met pijl 29"/>
          <p:cNvCxnSpPr>
            <a:cxnSpLocks noChangeShapeType="1"/>
          </p:cNvCxnSpPr>
          <p:nvPr/>
        </p:nvCxnSpPr>
        <p:spPr bwMode="auto">
          <a:xfrm rot="16200000" flipV="1">
            <a:off x="6453188" y="3500438"/>
            <a:ext cx="2857500" cy="2857500"/>
          </a:xfrm>
          <a:prstGeom prst="straightConnector1">
            <a:avLst/>
          </a:prstGeom>
          <a:noFill/>
          <a:ln w="25400">
            <a:solidFill>
              <a:schemeClr val="tx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32" name="Rechte verbindingslijn met pijl 31"/>
          <p:cNvCxnSpPr>
            <a:cxnSpLocks noChangeShapeType="1"/>
          </p:cNvCxnSpPr>
          <p:nvPr/>
        </p:nvCxnSpPr>
        <p:spPr bwMode="auto">
          <a:xfrm rot="16200000" flipH="1">
            <a:off x="6238876" y="3571876"/>
            <a:ext cx="2786063" cy="2786063"/>
          </a:xfrm>
          <a:prstGeom prst="straightConnector1">
            <a:avLst/>
          </a:prstGeom>
          <a:noFill/>
          <a:ln w="25400">
            <a:solidFill>
              <a:schemeClr val="tx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28694" name="Text Box 24"/>
          <p:cNvSpPr txBox="1">
            <a:spLocks noChangeArrowheads="1"/>
          </p:cNvSpPr>
          <p:nvPr/>
        </p:nvSpPr>
        <p:spPr bwMode="auto">
          <a:xfrm>
            <a:off x="1524000" y="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sz="2400" b="1" dirty="0" err="1">
                <a:latin typeface="Bradley Hand ITC" charset="0"/>
              </a:rPr>
              <a:t>Maatschappij</a:t>
            </a:r>
            <a:r>
              <a:rPr lang="en-US" altLang="x-none" sz="2400" b="1" dirty="0">
                <a:latin typeface="Bradley Hand ITC" charset="0"/>
              </a:rPr>
              <a:t> in de </a:t>
            </a:r>
            <a:r>
              <a:rPr lang="en-US" altLang="x-none" sz="2400" b="1" dirty="0" err="1" smtClean="0">
                <a:latin typeface="Bradley Hand ITC" charset="0"/>
              </a:rPr>
              <a:t>Nederlanden</a:t>
            </a:r>
            <a:r>
              <a:rPr lang="en-US" altLang="x-none" sz="2400" b="1" dirty="0" smtClean="0">
                <a:latin typeface="Bradley Hand ITC" charset="0"/>
              </a:rPr>
              <a:t> 17e </a:t>
            </a:r>
            <a:r>
              <a:rPr lang="en-US" altLang="x-none" sz="2400" b="1" dirty="0" err="1" smtClean="0">
                <a:latin typeface="Bradley Hand ITC" charset="0"/>
              </a:rPr>
              <a:t>eeuw</a:t>
            </a:r>
            <a:endParaRPr lang="en-US" altLang="x-none" sz="2400" b="1" dirty="0">
              <a:latin typeface="Bradley Hand ITC" charset="0"/>
            </a:endParaRPr>
          </a:p>
        </p:txBody>
      </p:sp>
      <p:sp>
        <p:nvSpPr>
          <p:cNvPr id="28695" name="Text Box 25"/>
          <p:cNvSpPr txBox="1">
            <a:spLocks noChangeArrowheads="1"/>
          </p:cNvSpPr>
          <p:nvPr/>
        </p:nvSpPr>
        <p:spPr bwMode="auto">
          <a:xfrm rot="2692597">
            <a:off x="6781800" y="4343401"/>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a:t>Sociale mobiliteit</a:t>
            </a:r>
          </a:p>
        </p:txBody>
      </p:sp>
    </p:spTree>
    <p:extLst>
      <p:ext uri="{BB962C8B-B14F-4D97-AF65-F5344CB8AC3E}">
        <p14:creationId xmlns:p14="http://schemas.microsoft.com/office/powerpoint/2010/main" val="716912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1078531" y="529269"/>
            <a:ext cx="4379725" cy="369332"/>
          </a:xfrm>
          <a:prstGeom prst="rect">
            <a:avLst/>
          </a:prstGeom>
        </p:spPr>
        <p:txBody>
          <a:bodyPr wrap="none">
            <a:spAutoFit/>
          </a:bodyPr>
          <a:lstStyle/>
          <a:p>
            <a:pPr>
              <a:spcBef>
                <a:spcPct val="50000"/>
              </a:spcBef>
            </a:pPr>
            <a:r>
              <a:rPr lang="en-US" altLang="x-none" b="1" dirty="0" err="1" smtClean="0">
                <a:latin typeface="Bradley Hand ITC" charset="0"/>
              </a:rPr>
              <a:t>Maatschappij</a:t>
            </a:r>
            <a:r>
              <a:rPr lang="en-US" altLang="x-none" b="1" dirty="0" smtClean="0">
                <a:latin typeface="Bradley Hand ITC" charset="0"/>
              </a:rPr>
              <a:t> in de </a:t>
            </a:r>
            <a:r>
              <a:rPr lang="en-US" altLang="x-none" b="1" dirty="0" err="1" smtClean="0">
                <a:latin typeface="Bradley Hand ITC" charset="0"/>
              </a:rPr>
              <a:t>Nederlanden</a:t>
            </a:r>
            <a:r>
              <a:rPr lang="en-US" altLang="x-none" b="1" dirty="0" smtClean="0">
                <a:latin typeface="Bradley Hand ITC" charset="0"/>
              </a:rPr>
              <a:t> 17e </a:t>
            </a:r>
            <a:r>
              <a:rPr lang="en-US" altLang="x-none" b="1" dirty="0" err="1" smtClean="0">
                <a:latin typeface="Bradley Hand ITC" charset="0"/>
              </a:rPr>
              <a:t>eeuw</a:t>
            </a:r>
            <a:endParaRPr lang="en-US" altLang="x-none" b="1" dirty="0">
              <a:latin typeface="Bradley Hand ITC" charset="0"/>
            </a:endParaRPr>
          </a:p>
        </p:txBody>
      </p:sp>
      <p:sp>
        <p:nvSpPr>
          <p:cNvPr id="5" name="Tekstvak 4"/>
          <p:cNvSpPr txBox="1"/>
          <p:nvPr/>
        </p:nvSpPr>
        <p:spPr>
          <a:xfrm>
            <a:off x="1069145" y="1336431"/>
            <a:ext cx="8778240" cy="3693319"/>
          </a:xfrm>
          <a:prstGeom prst="rect">
            <a:avLst/>
          </a:prstGeom>
          <a:noFill/>
        </p:spPr>
        <p:txBody>
          <a:bodyPr wrap="square" rtlCol="0">
            <a:spAutoFit/>
          </a:bodyPr>
          <a:lstStyle/>
          <a:p>
            <a:r>
              <a:rPr lang="nl-NL" dirty="0" smtClean="0"/>
              <a:t>Nederland was in de 17</a:t>
            </a:r>
            <a:r>
              <a:rPr lang="nl-NL" baseline="30000" dirty="0" smtClean="0"/>
              <a:t>e</a:t>
            </a:r>
            <a:r>
              <a:rPr lang="nl-NL" dirty="0" smtClean="0"/>
              <a:t> eeuw min of meer een meritocratie: afkomst en klasse waren niet erg belangrijk, maar wat je bereikt had. De mensen aan de top van de samenleving waren meestal succesvolle ondernemers. Hun rijkdom was voor een gedeelte erfelijk, maar vooral gebaseerd op hun resultaten als ondernemers. Zij bestuurden Nederland.</a:t>
            </a:r>
          </a:p>
          <a:p>
            <a:endParaRPr lang="nl-NL" dirty="0"/>
          </a:p>
          <a:p>
            <a:r>
              <a:rPr lang="nl-NL" dirty="0" smtClean="0"/>
              <a:t>Er was een redelijke mate van sociale mobiliteit. Arbeiders konden zich opwerken in een bedrijf, ondernemers konden hun bedrijf uitbreiden, en daardoor kwamen ze in een andere klasse terecht. Andersom gebeurde ook wel eens, maar omdat de economie groeide kwam dat minder voor.</a:t>
            </a:r>
          </a:p>
          <a:p>
            <a:endParaRPr lang="nl-NL" dirty="0"/>
          </a:p>
          <a:p>
            <a:r>
              <a:rPr lang="nl-NL" dirty="0" smtClean="0"/>
              <a:t>Verder was er veel immigratie. Meer dan een kwart van de inwoners was niet in </a:t>
            </a:r>
            <a:r>
              <a:rPr lang="nl-NL" dirty="0" err="1" smtClean="0"/>
              <a:t>noord-Nederland</a:t>
            </a:r>
            <a:r>
              <a:rPr lang="nl-NL" dirty="0" smtClean="0"/>
              <a:t> geboren. Ook zij konden bij voldoende economisch succes de top van de ladder bereiken</a:t>
            </a:r>
            <a:endParaRPr lang="nl-NL" dirty="0"/>
          </a:p>
        </p:txBody>
      </p:sp>
    </p:spTree>
    <p:extLst>
      <p:ext uri="{BB962C8B-B14F-4D97-AF65-F5344CB8AC3E}">
        <p14:creationId xmlns:p14="http://schemas.microsoft.com/office/powerpoint/2010/main" val="1351016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al 4"/>
          <p:cNvSpPr/>
          <p:nvPr/>
        </p:nvSpPr>
        <p:spPr>
          <a:xfrm>
            <a:off x="2095501" y="428626"/>
            <a:ext cx="7929563" cy="6215063"/>
          </a:xfrm>
          <a:prstGeom prst="ellipse">
            <a:avLst/>
          </a:prstGeom>
          <a:solidFill>
            <a:schemeClr val="bg1">
              <a:lumMod val="85000"/>
            </a:schemeClr>
          </a:solid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6" name="Ovaal 5"/>
          <p:cNvSpPr/>
          <p:nvPr/>
        </p:nvSpPr>
        <p:spPr>
          <a:xfrm>
            <a:off x="3238501" y="1285876"/>
            <a:ext cx="5857875" cy="4214813"/>
          </a:xfrm>
          <a:prstGeom prst="ellipse">
            <a:avLst/>
          </a:prstGeom>
          <a:solidFill>
            <a:schemeClr val="bg1">
              <a:lumMod val="75000"/>
            </a:schemeClr>
          </a:solid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7" name="Ovaal 6"/>
          <p:cNvSpPr/>
          <p:nvPr/>
        </p:nvSpPr>
        <p:spPr>
          <a:xfrm>
            <a:off x="3952875" y="2000251"/>
            <a:ext cx="4357688" cy="2786063"/>
          </a:xfrm>
          <a:prstGeom prst="ellipse">
            <a:avLst/>
          </a:prstGeom>
          <a:solidFill>
            <a:schemeClr val="accent1">
              <a:lumMod val="60000"/>
              <a:lumOff val="4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8" name="Ovaal 7"/>
          <p:cNvSpPr/>
          <p:nvPr/>
        </p:nvSpPr>
        <p:spPr>
          <a:xfrm>
            <a:off x="4452939" y="2500313"/>
            <a:ext cx="3286125" cy="1714500"/>
          </a:xfrm>
          <a:prstGeom prst="ellipse">
            <a:avLst/>
          </a:prstGeom>
          <a:solidFill>
            <a:schemeClr val="accent1"/>
          </a:solid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9" name="Ovaal 8"/>
          <p:cNvSpPr/>
          <p:nvPr/>
        </p:nvSpPr>
        <p:spPr>
          <a:xfrm>
            <a:off x="5024439" y="2928938"/>
            <a:ext cx="2071687" cy="785812"/>
          </a:xfrm>
          <a:prstGeom prst="ellipse">
            <a:avLst/>
          </a:prstGeom>
          <a:solidFill>
            <a:schemeClr val="tx2"/>
          </a:solidFill>
          <a:ln w="508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28679" name="Tekstvak 9"/>
          <p:cNvSpPr txBox="1">
            <a:spLocks noChangeArrowheads="1"/>
          </p:cNvSpPr>
          <p:nvPr/>
        </p:nvSpPr>
        <p:spPr bwMode="auto">
          <a:xfrm>
            <a:off x="5238751" y="500063"/>
            <a:ext cx="2428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u="sng">
                <a:latin typeface="Calibri" charset="0"/>
              </a:rPr>
              <a:t>Het grauw</a:t>
            </a:r>
            <a:r>
              <a:rPr lang="nl-NL" altLang="x-none" sz="1800">
                <a:latin typeface="Calibri" charset="0"/>
              </a:rPr>
              <a:t>: armen, sjouwers, dagloners</a:t>
            </a:r>
          </a:p>
        </p:txBody>
      </p:sp>
      <p:sp>
        <p:nvSpPr>
          <p:cNvPr id="28680" name="Tekstvak 10"/>
          <p:cNvSpPr txBox="1">
            <a:spLocks noChangeArrowheads="1"/>
          </p:cNvSpPr>
          <p:nvPr/>
        </p:nvSpPr>
        <p:spPr bwMode="auto">
          <a:xfrm>
            <a:off x="5095876" y="1428750"/>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gn="ctr" eaLnBrk="1" hangingPunct="1">
              <a:spcBef>
                <a:spcPct val="0"/>
              </a:spcBef>
              <a:buFontTx/>
              <a:buNone/>
            </a:pPr>
            <a:r>
              <a:rPr lang="nl-NL" altLang="x-none" sz="1800" u="sng">
                <a:latin typeface="Calibri" charset="0"/>
              </a:rPr>
              <a:t>Arbeiders: </a:t>
            </a:r>
            <a:endParaRPr lang="nl-NL" altLang="x-none" sz="1800">
              <a:latin typeface="Calibri" charset="0"/>
            </a:endParaRPr>
          </a:p>
        </p:txBody>
      </p:sp>
      <p:sp>
        <p:nvSpPr>
          <p:cNvPr id="28681" name="Tekstvak 11"/>
          <p:cNvSpPr txBox="1">
            <a:spLocks noChangeArrowheads="1"/>
          </p:cNvSpPr>
          <p:nvPr/>
        </p:nvSpPr>
        <p:spPr bwMode="auto">
          <a:xfrm>
            <a:off x="5167314" y="2071689"/>
            <a:ext cx="2428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gn="ctr" eaLnBrk="1" hangingPunct="1">
              <a:spcBef>
                <a:spcPct val="0"/>
              </a:spcBef>
              <a:buFontTx/>
              <a:buNone/>
            </a:pPr>
            <a:r>
              <a:rPr lang="nl-NL" altLang="x-none" sz="1800" u="sng">
                <a:latin typeface="Calibri" charset="0"/>
              </a:rPr>
              <a:t>Kleine Burgerij</a:t>
            </a:r>
            <a:endParaRPr lang="nl-NL" altLang="x-none" sz="1800">
              <a:latin typeface="Calibri" charset="0"/>
            </a:endParaRPr>
          </a:p>
        </p:txBody>
      </p:sp>
      <p:sp>
        <p:nvSpPr>
          <p:cNvPr id="28682" name="Tekstvak 12"/>
          <p:cNvSpPr txBox="1">
            <a:spLocks noChangeArrowheads="1"/>
          </p:cNvSpPr>
          <p:nvPr/>
        </p:nvSpPr>
        <p:spPr bwMode="auto">
          <a:xfrm>
            <a:off x="5238751" y="2571750"/>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u="sng">
                <a:latin typeface="Calibri" charset="0"/>
              </a:rPr>
              <a:t>Gegoede Burgerij</a:t>
            </a:r>
            <a:endParaRPr lang="nl-NL" altLang="x-none" sz="1800">
              <a:latin typeface="Calibri" charset="0"/>
            </a:endParaRPr>
          </a:p>
        </p:txBody>
      </p:sp>
      <p:sp>
        <p:nvSpPr>
          <p:cNvPr id="28683" name="Tekstvak 13"/>
          <p:cNvSpPr txBox="1">
            <a:spLocks noChangeArrowheads="1"/>
          </p:cNvSpPr>
          <p:nvPr/>
        </p:nvSpPr>
        <p:spPr bwMode="auto">
          <a:xfrm>
            <a:off x="5310189" y="3071813"/>
            <a:ext cx="24288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u="sng">
                <a:solidFill>
                  <a:schemeClr val="bg1"/>
                </a:solidFill>
                <a:latin typeface="Calibri" charset="0"/>
              </a:rPr>
              <a:t>Regenten 2%</a:t>
            </a:r>
            <a:endParaRPr lang="nl-NL" altLang="x-none" sz="1800">
              <a:solidFill>
                <a:schemeClr val="bg1"/>
              </a:solidFill>
              <a:latin typeface="Calibri" charset="0"/>
            </a:endParaRPr>
          </a:p>
        </p:txBody>
      </p:sp>
      <p:sp>
        <p:nvSpPr>
          <p:cNvPr id="28684" name="Tekstvak 14"/>
          <p:cNvSpPr txBox="1">
            <a:spLocks noChangeArrowheads="1"/>
          </p:cNvSpPr>
          <p:nvPr/>
        </p:nvSpPr>
        <p:spPr bwMode="auto">
          <a:xfrm>
            <a:off x="6381751" y="3214689"/>
            <a:ext cx="5000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2%</a:t>
            </a:r>
          </a:p>
        </p:txBody>
      </p:sp>
      <p:sp>
        <p:nvSpPr>
          <p:cNvPr id="28685" name="Tekstvak 15"/>
          <p:cNvSpPr txBox="1">
            <a:spLocks noChangeArrowheads="1"/>
          </p:cNvSpPr>
          <p:nvPr/>
        </p:nvSpPr>
        <p:spPr bwMode="auto">
          <a:xfrm>
            <a:off x="7024688" y="2857500"/>
            <a:ext cx="500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8%</a:t>
            </a:r>
          </a:p>
        </p:txBody>
      </p:sp>
      <p:sp>
        <p:nvSpPr>
          <p:cNvPr id="28686" name="Tekstvak 16"/>
          <p:cNvSpPr txBox="1">
            <a:spLocks noChangeArrowheads="1"/>
          </p:cNvSpPr>
          <p:nvPr/>
        </p:nvSpPr>
        <p:spPr bwMode="auto">
          <a:xfrm>
            <a:off x="8524875" y="3286125"/>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30%</a:t>
            </a:r>
          </a:p>
        </p:txBody>
      </p:sp>
      <p:sp>
        <p:nvSpPr>
          <p:cNvPr id="28687" name="Tekstvak 17"/>
          <p:cNvSpPr txBox="1">
            <a:spLocks noChangeArrowheads="1"/>
          </p:cNvSpPr>
          <p:nvPr/>
        </p:nvSpPr>
        <p:spPr bwMode="auto">
          <a:xfrm>
            <a:off x="7810500" y="3286125"/>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25%</a:t>
            </a:r>
          </a:p>
        </p:txBody>
      </p:sp>
      <p:sp>
        <p:nvSpPr>
          <p:cNvPr id="28688" name="Tekstvak 18"/>
          <p:cNvSpPr txBox="1">
            <a:spLocks noChangeArrowheads="1"/>
          </p:cNvSpPr>
          <p:nvPr/>
        </p:nvSpPr>
        <p:spPr bwMode="auto">
          <a:xfrm>
            <a:off x="9525000" y="3714750"/>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r>
              <a:rPr lang="nl-NL" altLang="x-none" sz="1800">
                <a:latin typeface="Calibri" charset="0"/>
              </a:rPr>
              <a:t>35%</a:t>
            </a:r>
          </a:p>
        </p:txBody>
      </p:sp>
      <p:sp>
        <p:nvSpPr>
          <p:cNvPr id="28694" name="Text Box 24"/>
          <p:cNvSpPr txBox="1">
            <a:spLocks noChangeArrowheads="1"/>
          </p:cNvSpPr>
          <p:nvPr/>
        </p:nvSpPr>
        <p:spPr bwMode="auto">
          <a:xfrm>
            <a:off x="1524000" y="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sz="2400" b="1" dirty="0" err="1">
                <a:latin typeface="Bradley Hand ITC" charset="0"/>
              </a:rPr>
              <a:t>Maatschappij</a:t>
            </a:r>
            <a:r>
              <a:rPr lang="en-US" altLang="x-none" sz="2400" b="1" dirty="0">
                <a:latin typeface="Bradley Hand ITC" charset="0"/>
              </a:rPr>
              <a:t> in de </a:t>
            </a:r>
            <a:r>
              <a:rPr lang="en-US" altLang="x-none" sz="2400" b="1" dirty="0" err="1" smtClean="0">
                <a:latin typeface="Bradley Hand ITC" charset="0"/>
              </a:rPr>
              <a:t>Nederlanden</a:t>
            </a:r>
            <a:r>
              <a:rPr lang="en-US" altLang="x-none" sz="2400" b="1" dirty="0" smtClean="0">
                <a:latin typeface="Bradley Hand ITC" charset="0"/>
              </a:rPr>
              <a:t> 18e </a:t>
            </a:r>
            <a:r>
              <a:rPr lang="en-US" altLang="x-none" sz="2400" b="1" dirty="0" err="1" smtClean="0">
                <a:latin typeface="Bradley Hand ITC" charset="0"/>
              </a:rPr>
              <a:t>eeuw</a:t>
            </a:r>
            <a:endParaRPr lang="en-US" altLang="x-none" sz="2400" b="1" dirty="0">
              <a:latin typeface="Bradley Hand ITC" charset="0"/>
            </a:endParaRPr>
          </a:p>
        </p:txBody>
      </p:sp>
    </p:spTree>
    <p:extLst>
      <p:ext uri="{BB962C8B-B14F-4D97-AF65-F5344CB8AC3E}">
        <p14:creationId xmlns:p14="http://schemas.microsoft.com/office/powerpoint/2010/main" val="1460249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1078531" y="529269"/>
            <a:ext cx="4379725" cy="369332"/>
          </a:xfrm>
          <a:prstGeom prst="rect">
            <a:avLst/>
          </a:prstGeom>
        </p:spPr>
        <p:txBody>
          <a:bodyPr wrap="none">
            <a:spAutoFit/>
          </a:bodyPr>
          <a:lstStyle/>
          <a:p>
            <a:pPr>
              <a:spcBef>
                <a:spcPct val="50000"/>
              </a:spcBef>
            </a:pPr>
            <a:r>
              <a:rPr lang="en-US" altLang="x-none" b="1" dirty="0" err="1" smtClean="0">
                <a:latin typeface="Bradley Hand ITC" charset="0"/>
              </a:rPr>
              <a:t>Maatschappij</a:t>
            </a:r>
            <a:r>
              <a:rPr lang="en-US" altLang="x-none" b="1" dirty="0" smtClean="0">
                <a:latin typeface="Bradley Hand ITC" charset="0"/>
              </a:rPr>
              <a:t> in de </a:t>
            </a:r>
            <a:r>
              <a:rPr lang="en-US" altLang="x-none" b="1" dirty="0" err="1" smtClean="0">
                <a:latin typeface="Bradley Hand ITC" charset="0"/>
              </a:rPr>
              <a:t>Nederlanden</a:t>
            </a:r>
            <a:r>
              <a:rPr lang="en-US" altLang="x-none" b="1" dirty="0" smtClean="0">
                <a:latin typeface="Bradley Hand ITC" charset="0"/>
              </a:rPr>
              <a:t> 18e </a:t>
            </a:r>
            <a:r>
              <a:rPr lang="en-US" altLang="x-none" b="1" dirty="0" err="1" smtClean="0">
                <a:latin typeface="Bradley Hand ITC" charset="0"/>
              </a:rPr>
              <a:t>eeuw</a:t>
            </a:r>
            <a:endParaRPr lang="en-US" altLang="x-none" b="1" dirty="0">
              <a:latin typeface="Bradley Hand ITC" charset="0"/>
            </a:endParaRPr>
          </a:p>
        </p:txBody>
      </p:sp>
      <p:sp>
        <p:nvSpPr>
          <p:cNvPr id="5" name="Tekstvak 4"/>
          <p:cNvSpPr txBox="1"/>
          <p:nvPr/>
        </p:nvSpPr>
        <p:spPr>
          <a:xfrm>
            <a:off x="1069145" y="1336431"/>
            <a:ext cx="8778240" cy="3970318"/>
          </a:xfrm>
          <a:prstGeom prst="rect">
            <a:avLst/>
          </a:prstGeom>
          <a:noFill/>
        </p:spPr>
        <p:txBody>
          <a:bodyPr wrap="square" rtlCol="0">
            <a:spAutoFit/>
          </a:bodyPr>
          <a:lstStyle/>
          <a:p>
            <a:r>
              <a:rPr lang="nl-NL" dirty="0" smtClean="0"/>
              <a:t>Nederland was in de 18</a:t>
            </a:r>
            <a:r>
              <a:rPr lang="nl-NL" baseline="30000" dirty="0" smtClean="0"/>
              <a:t>e</a:t>
            </a:r>
            <a:r>
              <a:rPr lang="nl-NL" dirty="0" smtClean="0"/>
              <a:t> eeuw meer een klassenmaatschappij: Rijkdom bepaalde je positie. De mensen aan de top van de samenleving waren meestal renteniers. Hun rijkdom was voor een zeer groot gedeelte erfelijk, en minder gebaseerd op hun resultaten als ondernemers. Zij bestuurden Nederland.</a:t>
            </a:r>
          </a:p>
          <a:p>
            <a:endParaRPr lang="nl-NL" dirty="0"/>
          </a:p>
          <a:p>
            <a:r>
              <a:rPr lang="nl-NL" dirty="0" smtClean="0"/>
              <a:t>Er was een minder sociale mobiliteit. Arbeiders konden zich opwerken in een bedrijf, ondernemers konden hun bedrijf uitbreiden, maar daardoor kwamen niet in een andere klasse terecht. Dat was weggelegd voor renteniers.</a:t>
            </a:r>
          </a:p>
          <a:p>
            <a:r>
              <a:rPr lang="nl-NL" dirty="0" smtClean="0"/>
              <a:t>Doordat de economie stagneerde was er minder groei mogelijk voor ondernemers. De winstgroei kon niet tippen aan de rendementen </a:t>
            </a:r>
            <a:r>
              <a:rPr lang="nl-NL" smtClean="0"/>
              <a:t>van kapitaal dat belegd werd (vaak in het buitenland)</a:t>
            </a:r>
            <a:endParaRPr lang="nl-NL" dirty="0" smtClean="0"/>
          </a:p>
          <a:p>
            <a:endParaRPr lang="nl-NL" dirty="0" smtClean="0"/>
          </a:p>
          <a:p>
            <a:r>
              <a:rPr lang="nl-NL" dirty="0" smtClean="0"/>
              <a:t>De Immigratie naar Nederland nam af, omdat het in Frankrijk en Engeland economisch beter ging</a:t>
            </a:r>
            <a:endParaRPr lang="nl-NL" dirty="0"/>
          </a:p>
        </p:txBody>
      </p:sp>
    </p:spTree>
    <p:extLst>
      <p:ext uri="{BB962C8B-B14F-4D97-AF65-F5344CB8AC3E}">
        <p14:creationId xmlns:p14="http://schemas.microsoft.com/office/powerpoint/2010/main" val="1769820431"/>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356</Words>
  <Application>Microsoft Macintosh PowerPoint</Application>
  <PresentationFormat>Breedbeeld</PresentationFormat>
  <Paragraphs>37</Paragraphs>
  <Slides>4</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4</vt:i4>
      </vt:variant>
    </vt:vector>
  </HeadingPairs>
  <TitlesOfParts>
    <vt:vector size="10" baseType="lpstr">
      <vt:lpstr>Calibri Light</vt:lpstr>
      <vt:lpstr>ＭＳ Ｐゴシック</vt:lpstr>
      <vt:lpstr>Arial</vt:lpstr>
      <vt:lpstr>Bradley Hand ITC</vt:lpstr>
      <vt:lpstr>Calibri</vt:lpstr>
      <vt:lpstr>Office-thema</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Daan van Mourik</dc:creator>
  <cp:lastModifiedBy>Daan van Mourik</cp:lastModifiedBy>
  <cp:revision>3</cp:revision>
  <dcterms:created xsi:type="dcterms:W3CDTF">2019-06-13T08:54:11Z</dcterms:created>
  <dcterms:modified xsi:type="dcterms:W3CDTF">2019-06-13T09:08:28Z</dcterms:modified>
</cp:coreProperties>
</file>